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16" r:id="rId3"/>
    <p:sldId id="299" r:id="rId4"/>
    <p:sldId id="315" r:id="rId5"/>
    <p:sldId id="302" r:id="rId6"/>
    <p:sldId id="314" r:id="rId7"/>
    <p:sldId id="317" r:id="rId8"/>
    <p:sldId id="308" r:id="rId9"/>
    <p:sldId id="318" r:id="rId10"/>
    <p:sldId id="311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9" r:id="rId21"/>
    <p:sldId id="330" r:id="rId22"/>
    <p:sldId id="328" r:id="rId23"/>
    <p:sldId id="281" r:id="rId24"/>
  </p:sldIdLst>
  <p:sldSz cx="9144000" cy="6858000" type="screen4x3"/>
  <p:notesSz cx="6797675" cy="9928225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99"/>
    <a:srgbClr val="333399"/>
    <a:srgbClr val="3366FF"/>
    <a:srgbClr val="116735"/>
    <a:srgbClr val="EDF8FA"/>
    <a:srgbClr val="C7C7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B339D7-AD12-4983-936E-CDFC40DE80D0}" v="208" dt="2025-10-07T11:57:55.140"/>
    <p1510:client id="{3F0405F5-192D-4179-9A19-50127B69FBBA}" v="9" dt="2025-10-06T16:53:48.0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D1E63-D243-4EC3-B3A5-7CF4B7AB9B86}" type="datetimeFigureOut">
              <a:rPr lang="hu-HU" smtClean="0"/>
              <a:t>2025. 10. 07.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2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50445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D27EA-B3B1-465C-B075-36EEA1F537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2131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337C9-4D36-4CAA-A01E-A31DBEEA3145}" type="datetimeFigureOut">
              <a:rPr lang="hu-HU" smtClean="0"/>
              <a:t>2025. 10. 07.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4F9D4-D80A-41D8-AEF2-DD769EF700F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3872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F9D4-D80A-41D8-AEF2-DD769EF700FF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97737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F9D4-D80A-41D8-AEF2-DD769EF700FF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6989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F9D4-D80A-41D8-AEF2-DD769EF700FF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2920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F9D4-D80A-41D8-AEF2-DD769EF700FF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2213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4F9D4-D80A-41D8-AEF2-DD769EF700FF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08890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545C30-053E-4EC2-8E62-B59898BA4A2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24703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FB2677-92D4-4446-A2D7-EF46C520695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44747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1A95FF-B6F6-4F5B-9852-5996D361DEE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09876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93932-7795-4F48-AB63-73744DC3B5BD}" type="slidenum">
              <a:rPr lang="hu-HU" altLang="hu-HU" smtClean="0"/>
              <a:pPr/>
              <a:t>‹#›</a:t>
            </a:fld>
            <a:endParaRPr lang="hu-HU" altLang="hu-HU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849" y="5949280"/>
            <a:ext cx="2148285" cy="834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1532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DB3835-3E4B-425E-BBA6-EFE0DC732B6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59012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17A9FB-E2EF-404F-86E3-B0B253A62BB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1148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238F08-D639-4D8B-98AA-7E30F9DC4A6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22193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B21234-A934-435F-B391-C6D6B9A5AF32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49148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2CCCAE-EC4C-4F52-9A64-AD9E8D85D14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2287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483989-2622-400F-9445-7115CD00FAB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10652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10F74-EF8A-446E-BFA9-459062B4CDF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8752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8193932-7795-4F48-AB63-73744DC3B5BD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7"/>
          <p:cNvSpPr>
            <a:spLocks noChangeArrowheads="1"/>
          </p:cNvSpPr>
          <p:nvPr/>
        </p:nvSpPr>
        <p:spPr bwMode="auto">
          <a:xfrm>
            <a:off x="0" y="0"/>
            <a:ext cx="5364163" cy="11239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u-HU" altLang="hu-HU" sz="180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b="1" dirty="0">
                <a:solidFill>
                  <a:srgbClr val="BC2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Konjunktúrajelentés</a:t>
            </a:r>
            <a:br>
              <a:rPr lang="hu-HU" b="1" dirty="0">
                <a:solidFill>
                  <a:srgbClr val="BC2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u-HU" b="1" dirty="0">
                <a:solidFill>
                  <a:srgbClr val="BC2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2025/3</a:t>
            </a:r>
            <a:endParaRPr lang="hu-HU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u-HU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világgazdaság és a magyar gazdaság helyzete és kilátásai 2025 őszén</a:t>
            </a:r>
          </a:p>
        </p:txBody>
      </p:sp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31750"/>
            <a:ext cx="2843213" cy="109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8E9A5D-7990-4027-B273-D0FBDBFA4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hu-HU" b="1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magyar gazdaság</a:t>
            </a:r>
          </a:p>
        </p:txBody>
      </p:sp>
    </p:spTree>
    <p:extLst>
      <p:ext uri="{BB962C8B-B14F-4D97-AF65-F5344CB8AC3E}">
        <p14:creationId xmlns:p14="http://schemas.microsoft.com/office/powerpoint/2010/main" val="1634747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921B4EE-D65E-1409-3829-BE8299BD9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Hónapról hónapra romló előrejelzések</a:t>
            </a:r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AC1B1559-9E67-12F1-5C22-AE4EC97EDB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6816" y="1609344"/>
            <a:ext cx="6119537" cy="393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799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C58CE3-A2B1-C60C-21E3-60DBB6ADB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Kérdéses, megindul-e a növekedés 2026-ban</a:t>
            </a:r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1C3F36CB-EDDD-E23F-B943-B1DCC08B89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2766" y="1709928"/>
            <a:ext cx="6938468" cy="3623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49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8A03757-7C5F-937C-A3D5-E6DDFA0C8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Erős fogyasztási, negatív beruházási dinamika mellett</a:t>
            </a:r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9EB51077-AE7B-F0BB-05F4-CD38B9757F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4666" y="1687528"/>
            <a:ext cx="7994668" cy="383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268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565683B-E451-3283-F513-04E00DBB7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ipar továbbra is gyengélkedik, az építőipar már életjelet ad </a:t>
            </a:r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68C3BE04-24C3-AB40-BCE7-278B7DBDC0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6830" y="1650952"/>
            <a:ext cx="7672747" cy="369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57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C821809-1073-E484-6490-5333B83CF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Szinte minden ipari ágazat tovább zsugorodik</a:t>
            </a:r>
          </a:p>
        </p:txBody>
      </p:sp>
      <p:pic>
        <p:nvPicPr>
          <p:cNvPr id="6" name="Tartalom helye 5">
            <a:extLst>
              <a:ext uri="{FF2B5EF4-FFF2-40B4-BE49-F238E27FC236}">
                <a16:creationId xmlns:a16="http://schemas.microsoft.com/office/drawing/2014/main" id="{1E033633-2E36-524F-2001-39B0D51441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9305" y="1591056"/>
            <a:ext cx="7069926" cy="4241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178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211670F-5F14-2C99-5D49-8B38797BB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2022 második felétől szinte folyamatosan zsugorodó beruházások</a:t>
            </a:r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EC18F8A8-D018-3D09-8FB0-7E693A44AF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2104" y="1800032"/>
            <a:ext cx="7655926" cy="360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712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FAEF008-DAD9-008A-68C7-BD3C4D75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Bár a nettó export negatív, idén a tavalyihoz hasonló külkereskedelmi többlet várható </a:t>
            </a:r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14BD4A0F-2CEB-67AE-60F8-3B6D38E683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569" y="1874520"/>
            <a:ext cx="7286080" cy="3783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762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72E56E-7C9C-D8AA-6756-EAFF74AD9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pénzforgalmi hiány az előző évekhez hasonló, az ESA egyenleg azonban meglepően jó</a:t>
            </a:r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5E555AF1-4D54-8111-F985-1D7AA1B6D3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2416" y="1810511"/>
            <a:ext cx="7694941" cy="379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930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4A6D33-E80B-B290-53CA-15FD29B80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0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 államadósság az első félévben mintegy 4 ezer milliárd euróval nőtt, elérte a GDP 76,2%-át</a:t>
            </a:r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15CC635F-D487-116D-1B36-7350784060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2104" y="1755647"/>
            <a:ext cx="7757017" cy="4069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933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98E9A5D-7990-4027-B273-D0FBDBFA4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hu-HU" b="1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nemzetközi gazdaság</a:t>
            </a:r>
          </a:p>
        </p:txBody>
      </p:sp>
    </p:spTree>
    <p:extLst>
      <p:ext uri="{BB962C8B-B14F-4D97-AF65-F5344CB8AC3E}">
        <p14:creationId xmlns:p14="http://schemas.microsoft.com/office/powerpoint/2010/main" val="38086663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1EAE72E-45B2-BDF3-D693-66C06A344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0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4-8% körüli átlagos fogyasztói árindex az év első </a:t>
            </a:r>
            <a:r>
              <a:rPr lang="hu-HU" sz="3000" b="1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hónapjában, </a:t>
            </a:r>
            <a:r>
              <a:rPr lang="hu-HU" sz="30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kivéve az üzemanyagot</a:t>
            </a:r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3B520C99-BF27-DA91-93D7-AA6BABEAC1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9072" y="1664208"/>
            <a:ext cx="6037300" cy="4169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798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A4A9BF-B228-BA0B-1721-C0DCAE115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Idén 4,7, jövőre 3,9% körüli fogyasztói árindexet várunk</a:t>
            </a:r>
          </a:p>
        </p:txBody>
      </p:sp>
      <p:pic>
        <p:nvPicPr>
          <p:cNvPr id="4" name="Tartalom helye 3">
            <a:extLst>
              <a:ext uri="{FF2B5EF4-FFF2-40B4-BE49-F238E27FC236}">
                <a16:creationId xmlns:a16="http://schemas.microsoft.com/office/drawing/2014/main" id="{1205F321-A540-B55E-0C3B-2536347992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1118" y="1627632"/>
            <a:ext cx="7561763" cy="3877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5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3861085-319A-07C6-CD69-33B1DC6E3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0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7% körüli piaci lakáshitel-kamatok</a:t>
            </a:r>
          </a:p>
        </p:txBody>
      </p:sp>
      <p:pic>
        <p:nvPicPr>
          <p:cNvPr id="6" name="Tartalom helye 5">
            <a:extLst>
              <a:ext uri="{FF2B5EF4-FFF2-40B4-BE49-F238E27FC236}">
                <a16:creationId xmlns:a16="http://schemas.microsoft.com/office/drawing/2014/main" id="{D3896954-1CEA-08B5-EB32-1C802CAE90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1247" y="1819656"/>
            <a:ext cx="5881767" cy="3630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045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artalom helye 2"/>
          <p:cNvSpPr>
            <a:spLocks noGrp="1"/>
          </p:cNvSpPr>
          <p:nvPr>
            <p:ph idx="1"/>
          </p:nvPr>
        </p:nvSpPr>
        <p:spPr>
          <a:xfrm>
            <a:off x="395288" y="981075"/>
            <a:ext cx="822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hu-HU" altLang="hu-HU" sz="4400" b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marL="0" indent="0" algn="ctr" eaLnBrk="1" hangingPunct="1">
              <a:buFontTx/>
              <a:buNone/>
            </a:pPr>
            <a:endParaRPr lang="hu-HU" altLang="hu-HU" sz="4400" b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marL="400050" lvl="1" indent="0" algn="ctr" eaLnBrk="1" hangingPunct="1">
              <a:buFontTx/>
              <a:buNone/>
            </a:pPr>
            <a:r>
              <a:rPr lang="hu-HU" altLang="hu-HU" sz="4400" b="1">
                <a:solidFill>
                  <a:schemeClr val="accent2"/>
                </a:solidFill>
                <a:latin typeface="Bookman Old Style" panose="02050604050505020204" pitchFamily="18" charset="0"/>
              </a:rPr>
              <a:t>Köszönjük a figyelmet</a:t>
            </a:r>
            <a:r>
              <a:rPr lang="en-US" altLang="hu-HU" sz="4400" b="1">
                <a:solidFill>
                  <a:schemeClr val="accent2"/>
                </a:solidFill>
                <a:latin typeface="Times New Roman" panose="02020603050405020304" pitchFamily="18" charset="0"/>
              </a:rPr>
              <a:t>!</a:t>
            </a:r>
            <a:endParaRPr lang="hu-HU" altLang="hu-HU" sz="4400" b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marL="400050" lvl="1" indent="0" algn="ctr" eaLnBrk="1" hangingPunct="1">
              <a:buNone/>
            </a:pPr>
            <a:endParaRPr lang="hu-HU" altLang="hu-HU" sz="4400" b="1">
              <a:solidFill>
                <a:schemeClr val="accent2"/>
              </a:solidFill>
              <a:latin typeface="Bookman Old Style" panose="02050604050505020204" pitchFamily="18" charset="0"/>
            </a:endParaRPr>
          </a:p>
          <a:p>
            <a:pPr marL="400050" lvl="1" indent="0" algn="ctr" eaLnBrk="1" hangingPunct="1">
              <a:buNone/>
            </a:pPr>
            <a:r>
              <a:rPr lang="hu-HU" altLang="hu-HU" b="1" err="1">
                <a:solidFill>
                  <a:schemeClr val="accent2"/>
                </a:solidFill>
                <a:latin typeface="Bookman Old Style" panose="02050604050505020204" pitchFamily="18" charset="0"/>
              </a:rPr>
              <a:t>www.kopint-tarki.hu</a:t>
            </a:r>
            <a:endParaRPr lang="en-US" altLang="hu-HU" b="1">
              <a:solidFill>
                <a:schemeClr val="accent2"/>
              </a:solidFill>
              <a:latin typeface="Bookman Old Style" panose="02050604050505020204" pitchFamily="18" charset="0"/>
            </a:endParaRPr>
          </a:p>
          <a:p>
            <a:pPr marL="400050" lvl="1" indent="0" algn="ctr" eaLnBrk="1" hangingPunct="1">
              <a:buFontTx/>
              <a:buNone/>
            </a:pPr>
            <a:endParaRPr lang="hu-HU" altLang="hu-HU" sz="4400" b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marL="400050" lvl="1" indent="0" algn="ctr" eaLnBrk="1" hangingPunct="1">
              <a:buFontTx/>
              <a:buNone/>
            </a:pPr>
            <a:endParaRPr lang="hu-HU" altLang="hu-HU" sz="4400" b="1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marL="400050" lvl="1" indent="0" algn="ctr" eaLnBrk="1" hangingPunct="1">
              <a:buFontTx/>
              <a:buNone/>
            </a:pPr>
            <a:endParaRPr lang="hu-HU" altLang="hu-HU" sz="44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2133" y="629265"/>
            <a:ext cx="8256731" cy="787758"/>
          </a:xfrm>
        </p:spPr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Lassuló globális növekedés az idén, vegyes inflációs kilátások.</a:t>
            </a:r>
            <a:b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vámháború hatásai késleltetetten jelentkeznek.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14E74F-365D-ED20-C112-CB78AB00BF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566" y="2016698"/>
            <a:ext cx="7067193" cy="34795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0008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500266"/>
            <a:ext cx="8229600" cy="1143000"/>
          </a:xfrm>
        </p:spPr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Kedvezőbb világkereskedelmi folyamatok, új egyensúlyi helyzet: USA-ba irányuló szállítások csökkenése, de </a:t>
            </a:r>
            <a:r>
              <a:rPr lang="hu-HU" sz="3200" b="1" dirty="0" err="1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kiegyenlítődés</a:t>
            </a:r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más relációkban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CB95DE-42E4-E44D-BE3E-9F7BF6F1F2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867" y="2041842"/>
            <a:ext cx="6480234" cy="30316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1093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636042"/>
            <a:ext cx="8229600" cy="1143000"/>
          </a:xfrm>
        </p:spPr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Energiahordozók árának csökkenése, szárnyaló aranyár, emelkedő élelmiszerárak</a:t>
            </a:r>
            <a:b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u-HU" sz="3200" b="1" dirty="0">
              <a:solidFill>
                <a:srgbClr val="33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4D75B8-AA88-42BF-9853-163BF1595D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31677"/>
            <a:ext cx="9144000" cy="299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66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483092"/>
            <a:ext cx="8229600" cy="1143000"/>
          </a:xfrm>
        </p:spPr>
        <p:txBody>
          <a:bodyPr/>
          <a:lstStyle/>
          <a:p>
            <a:r>
              <a:rPr lang="hu-HU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Óvatos monetáris lazítás. Az infláció a jegybanki célértékek körül mozog az euróövezetben.</a:t>
            </a:r>
            <a:endParaRPr lang="hu-HU" sz="3200" b="1" dirty="0">
              <a:solidFill>
                <a:srgbClr val="33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6868E4-17FF-3E53-7072-C7523907A1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094" y="2166619"/>
            <a:ext cx="6268889" cy="31133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0859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20BE913-E124-44D6-8776-432F6AECE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1% körüli GDP bővülés várható az idén az EU-20 országaiban, jövőre is csak mérsékelt élénkülés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43907D-EE17-7883-E547-9E9CA12FE5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92164"/>
            <a:ext cx="9144000" cy="2873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837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20BE913-E124-44D6-8776-432F6AECE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4379"/>
            <a:ext cx="8229600" cy="1143000"/>
          </a:xfrm>
        </p:spPr>
        <p:txBody>
          <a:bodyPr/>
          <a:lstStyle/>
          <a:p>
            <a:r>
              <a:rPr lang="hu-HU" sz="3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Stagnáló német gazdaság. Elbizonytalanodott konjunktúraindikátorok.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FE99D4-52EB-4D91-5A0E-CC073CDFB2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690" y="1962150"/>
            <a:ext cx="6586916" cy="3233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9495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329075D-4E2F-482E-BB87-46D19545B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hu-HU" sz="2800" b="1" dirty="0">
                <a:solidFill>
                  <a:srgbClr val="333399"/>
                </a:solidFill>
                <a:latin typeface="Times New Roman"/>
                <a:cs typeface="Times New Roman"/>
              </a:rPr>
              <a:t>2,2%-os GDP növekedés a </a:t>
            </a:r>
            <a:r>
              <a:rPr lang="hu-HU" sz="2800" b="1" dirty="0" err="1">
                <a:solidFill>
                  <a:srgbClr val="333399"/>
                </a:solidFill>
                <a:latin typeface="Times New Roman"/>
                <a:cs typeface="Times New Roman"/>
              </a:rPr>
              <a:t>közép-kelet</a:t>
            </a:r>
            <a:r>
              <a:rPr lang="hu-HU" sz="2800" b="1" dirty="0">
                <a:solidFill>
                  <a:srgbClr val="333399"/>
                </a:solidFill>
                <a:latin typeface="Times New Roman"/>
                <a:cs typeface="Times New Roman"/>
              </a:rPr>
              <a:t> európai régióban – inflációs nyomás marad, de enyhül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D4C748-0CD7-5EBC-2F24-4ABDA66F74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48280"/>
            <a:ext cx="9144000" cy="276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467399"/>
      </p:ext>
    </p:extLst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652</TotalTime>
  <Words>248</Words>
  <Application>Microsoft Office PowerPoint</Application>
  <PresentationFormat>Diavetítés a képernyőre (4:3 oldalarány)</PresentationFormat>
  <Paragraphs>34</Paragraphs>
  <Slides>23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8" baseType="lpstr">
      <vt:lpstr>Arial</vt:lpstr>
      <vt:lpstr>Bookman Old Style</vt:lpstr>
      <vt:lpstr>Calibri</vt:lpstr>
      <vt:lpstr>Times New Roman</vt:lpstr>
      <vt:lpstr>Alapértelmezett terv</vt:lpstr>
      <vt:lpstr>Konjunktúrajelentés 2025/3</vt:lpstr>
      <vt:lpstr>A nemzetközi gazdaság</vt:lpstr>
      <vt:lpstr>Lassuló globális növekedés az idén, vegyes inflációs kilátások. A vámháború hatásai késleltetetten jelentkeznek.</vt:lpstr>
      <vt:lpstr>Kedvezőbb világkereskedelmi folyamatok, új egyensúlyi helyzet: USA-ba irányuló szállítások csökkenése, de kiegyenlítődés más relációkban</vt:lpstr>
      <vt:lpstr>Energiahordozók árának csökkenése, szárnyaló aranyár, emelkedő élelmiszerárak </vt:lpstr>
      <vt:lpstr>Óvatos monetáris lazítás. Az infláció a jegybanki célértékek körül mozog az euróövezetben.</vt:lpstr>
      <vt:lpstr>1% körüli GDP bővülés várható az idén az EU-20 országaiban, jövőre is csak mérsékelt élénkülés</vt:lpstr>
      <vt:lpstr>Stagnáló német gazdaság. Elbizonytalanodott konjunktúraindikátorok.</vt:lpstr>
      <vt:lpstr>2,2%-os GDP növekedés a közép-kelet európai régióban – inflációs nyomás marad, de enyhül</vt:lpstr>
      <vt:lpstr>A magyar gazdaság</vt:lpstr>
      <vt:lpstr>Hónapról hónapra romló előrejelzések</vt:lpstr>
      <vt:lpstr>Kérdéses, megindul-e a növekedés 2026-ban</vt:lpstr>
      <vt:lpstr>Erős fogyasztási, negatív beruházási dinamika mellett</vt:lpstr>
      <vt:lpstr>Az ipar továbbra is gyengélkedik, az építőipar már életjelet ad </vt:lpstr>
      <vt:lpstr>Szinte minden ipari ágazat tovább zsugorodik</vt:lpstr>
      <vt:lpstr>2022 második felétől szinte folyamatosan zsugorodó beruházások</vt:lpstr>
      <vt:lpstr>Bár a nettó export negatív, idén a tavalyihoz hasonló külkereskedelmi többlet várható </vt:lpstr>
      <vt:lpstr>A pénzforgalmi hiány az előző évekhez hasonló, az ESA egyenleg azonban meglepően jó</vt:lpstr>
      <vt:lpstr>Az államadósság az első félévben mintegy 4 ezer milliárd euróval nőtt, elérte a GDP 76,2%-át</vt:lpstr>
      <vt:lpstr>4-8% körüli átlagos fogyasztói árindex az év első 8 hónapjában, kivéve az üzemanyagot</vt:lpstr>
      <vt:lpstr>Idén 4,7, jövőre 3,9% körüli fogyasztói árindexet várunk</vt:lpstr>
      <vt:lpstr>7% körüli piaci lakáshitel-kamatok</vt:lpstr>
      <vt:lpstr>PowerPoint-bemutató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AIECE GENERAL REPORT</dc:title>
  <dc:creator>Vakhal Péter</dc:creator>
  <cp:lastModifiedBy>Éva Palócz</cp:lastModifiedBy>
  <cp:revision>42</cp:revision>
  <cp:lastPrinted>2018-12-12T14:14:08Z</cp:lastPrinted>
  <dcterms:created xsi:type="dcterms:W3CDTF">2013-11-06T18:58:04Z</dcterms:created>
  <dcterms:modified xsi:type="dcterms:W3CDTF">2025-10-07T12:02:39Z</dcterms:modified>
</cp:coreProperties>
</file>